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106C4C-B96F-4CF6-80AD-899FB250E19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EB7F61-B508-4F91-8556-128ED7C520F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929618" cy="3000396"/>
          </a:xfrm>
        </p:spPr>
        <p:txBody>
          <a:bodyPr>
            <a:normAutofit/>
          </a:bodyPr>
          <a:lstStyle/>
          <a:p>
            <a:r>
              <a:rPr lang="ru-RU" dirty="0" smtClean="0"/>
              <a:t>Введение в специальную психологию и педагогику</a:t>
            </a:r>
            <a:endParaRPr lang="ru-RU" dirty="0"/>
          </a:p>
        </p:txBody>
      </p:sp>
      <p:pic>
        <p:nvPicPr>
          <p:cNvPr id="1026" name="Picture 2" descr="C:\Documents and Settings\Зажигалка\Рабочий стол\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714752"/>
            <a:ext cx="2458580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572560" cy="6357982"/>
          </a:xfrm>
        </p:spPr>
        <p:txBody>
          <a:bodyPr/>
          <a:lstStyle/>
          <a:p>
            <a:r>
              <a:rPr lang="ru-RU" b="1" u="sng" dirty="0" smtClean="0"/>
              <a:t>Факторы риска:</a:t>
            </a:r>
            <a:endParaRPr lang="ru-RU" dirty="0" smtClean="0"/>
          </a:p>
          <a:p>
            <a:r>
              <a:rPr lang="ru-RU" dirty="0" smtClean="0"/>
              <a:t>       1. Генетические: отягощенная наследственность, патология беременности или родов у матери, выкидыши или мертворожденные дети, хронические заболевания у родителей, нервные родители.</a:t>
            </a:r>
          </a:p>
          <a:p>
            <a:r>
              <a:rPr lang="ru-RU" dirty="0" smtClean="0"/>
              <a:t>        2. </a:t>
            </a:r>
            <a:r>
              <a:rPr lang="ru-RU" dirty="0" err="1" smtClean="0"/>
              <a:t>Внешнесредовые</a:t>
            </a:r>
            <a:r>
              <a:rPr lang="ru-RU" dirty="0" smtClean="0"/>
              <a:t>: неблагоприятная экологическая ситуация, профессиональные вредности у родителей до рождения ребенка, неполная семья, неблагоприятный климат в семье, раннее искусственное или смешанное вскармливание.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09507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 В научной литературе разработаны различные подходы к классификации и характеристике контингента учащихся общеобразовательных учреждений.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Первая классификация </a:t>
            </a:r>
            <a:r>
              <a:rPr lang="ru-RU" dirty="0" smtClean="0"/>
              <a:t>А.Н.Леонтьев, </a:t>
            </a:r>
            <a:r>
              <a:rPr lang="ru-RU" dirty="0" err="1" smtClean="0"/>
              <a:t>А.Р.Лурия</a:t>
            </a:r>
            <a:r>
              <a:rPr lang="ru-RU" dirty="0" smtClean="0"/>
              <a:t>, А.А.Смирнов в 1968 году выделили детей, учащихся общеобразовательных школ с трудностями в учебе.</a:t>
            </a:r>
          </a:p>
          <a:p>
            <a:r>
              <a:rPr lang="ru-RU" dirty="0" smtClean="0"/>
              <a:t>         а) нормальные, но педагогически запущенные с отрицательным отношением к занятиям, с отставанием по большинству предметов.</a:t>
            </a:r>
          </a:p>
          <a:p>
            <a:r>
              <a:rPr lang="ru-RU" dirty="0" smtClean="0"/>
              <a:t>         б) умственно отсталые дети с недоразвитием мозговых структур, с инертностью психических процессов, с неспособностью к сложным формам</a:t>
            </a:r>
          </a:p>
          <a:p>
            <a:r>
              <a:rPr lang="ru-RU" dirty="0" smtClean="0"/>
              <a:t>             абстракции,  обобщения. </a:t>
            </a:r>
          </a:p>
          <a:p>
            <a:r>
              <a:rPr lang="ru-RU" dirty="0" smtClean="0"/>
              <a:t>         в) дети с врожденным или ранее приобретенным снижением слуха. </a:t>
            </a:r>
            <a:r>
              <a:rPr lang="ru-RU" dirty="0" err="1" smtClean="0"/>
              <a:t>д</a:t>
            </a:r>
            <a:r>
              <a:rPr lang="ru-RU" dirty="0" smtClean="0"/>
              <a:t>) дети с эмоциональными дефектами, у которых в силу негативизма или отрицательных эмоциональных установок имеются препятствия для нормального продвижения в </a:t>
            </a:r>
            <a:r>
              <a:rPr lang="ru-RU" dirty="0" err="1" smtClean="0"/>
              <a:t>ш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Вторая классификация </a:t>
            </a:r>
            <a:r>
              <a:rPr lang="ru-RU" dirty="0" smtClean="0"/>
              <a:t>М.С. Певзнер, Т.А. Власова в середине 70-х годов выделили группы детей, объединенных общими признаками отклонения в развитии.</a:t>
            </a:r>
          </a:p>
          <a:p>
            <a:r>
              <a:rPr lang="ru-RU" dirty="0" smtClean="0"/>
              <a:t>          1. С сенсорными нарушениями: нарушениями слуха, зрения, речи, функций опорно-двигательного аппарата.</a:t>
            </a:r>
          </a:p>
          <a:p>
            <a:r>
              <a:rPr lang="ru-RU" dirty="0" smtClean="0"/>
              <a:t>          2. С задержкой психического развития.</a:t>
            </a:r>
          </a:p>
          <a:p>
            <a:r>
              <a:rPr lang="ru-RU" dirty="0" smtClean="0"/>
              <a:t>          3. С астеническими или реактивными состояниями и конфликтными переживаниями (агрессивность, шок, страхи, навязчивые мысли)</a:t>
            </a:r>
          </a:p>
          <a:p>
            <a:r>
              <a:rPr lang="ru-RU" dirty="0" smtClean="0"/>
              <a:t>          4. Дети с психопатическими формами поведения (эмоциональные нарушения поведения)</a:t>
            </a:r>
          </a:p>
          <a:p>
            <a:r>
              <a:rPr lang="ru-RU" dirty="0" smtClean="0"/>
              <a:t>          5. Умственно недоразвитые (</a:t>
            </a:r>
            <a:r>
              <a:rPr lang="ru-RU" dirty="0" err="1" smtClean="0"/>
              <a:t>дети-олигофрены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современных классификациях дополнительно включаются следующие группы аномальных детей.</a:t>
            </a:r>
          </a:p>
          <a:p>
            <a:r>
              <a:rPr lang="ru-RU" dirty="0" smtClean="0"/>
              <a:t>1. Дети-носители негативных психических состояний (утомленность, напряженность, тревожность, фрустрация)</a:t>
            </a:r>
          </a:p>
          <a:p>
            <a:r>
              <a:rPr lang="ru-RU" dirty="0" smtClean="0"/>
              <a:t>2. Дети с акцентуациями характера (импульсивность, </a:t>
            </a:r>
            <a:r>
              <a:rPr lang="ru-RU" dirty="0" err="1" smtClean="0"/>
              <a:t>гиперактивность</a:t>
            </a:r>
            <a:r>
              <a:rPr lang="ru-RU" dirty="0" smtClean="0"/>
              <a:t>)</a:t>
            </a:r>
          </a:p>
          <a:p>
            <a:r>
              <a:rPr lang="ru-RU" dirty="0" smtClean="0"/>
              <a:t>3. Дети с дисгармоничным развитием ряда подструктур личности;</a:t>
            </a:r>
          </a:p>
          <a:p>
            <a:r>
              <a:rPr lang="ru-RU" dirty="0" smtClean="0"/>
              <a:t>     - в подструктуре самоопределения личности – низкий уровень самооценки и самоконтроля;</a:t>
            </a:r>
          </a:p>
          <a:p>
            <a:r>
              <a:rPr lang="ru-RU" dirty="0" smtClean="0"/>
              <a:t>     - в подструктуре направленности – слабая целеустремленность, </a:t>
            </a:r>
            <a:r>
              <a:rPr lang="ru-RU" dirty="0" err="1" smtClean="0"/>
              <a:t>гипермотивированность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Так как отклонения в развитии очень различны, то необходим дифференцированный подход к диагностике отклонений в развитии и к созданию коррекционно-развивающих программ для детей.</a:t>
            </a:r>
          </a:p>
          <a:p>
            <a:r>
              <a:rPr lang="ru-RU" dirty="0" smtClean="0"/>
              <a:t>   Для организации дифференцированного обучения и воспитания детей выделяют следующие группы детей:</a:t>
            </a:r>
          </a:p>
          <a:p>
            <a:r>
              <a:rPr lang="ru-RU" dirty="0" smtClean="0"/>
              <a:t>1. Дети с отклонениями в развитии в связи с органическими нарушениями</a:t>
            </a:r>
          </a:p>
          <a:p>
            <a:r>
              <a:rPr lang="ru-RU" dirty="0" smtClean="0"/>
              <a:t>2. Дети с отклонениями в развитии в связи с функциональной незрелостью</a:t>
            </a:r>
          </a:p>
          <a:p>
            <a:r>
              <a:rPr lang="ru-RU" dirty="0" smtClean="0"/>
              <a:t>3. Дети с отклонениями в развитии на почве психической </a:t>
            </a:r>
            <a:r>
              <a:rPr lang="ru-RU" dirty="0" err="1" smtClean="0"/>
              <a:t>депривации</a:t>
            </a:r>
            <a:r>
              <a:rPr lang="ru-RU" dirty="0" smtClean="0"/>
              <a:t> (лишение внешних впечатлений).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92933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СПАСИБО ЗА ВНИМАНИЕ</a:t>
            </a:r>
            <a:endParaRPr lang="ru-RU" dirty="0"/>
          </a:p>
        </p:txBody>
      </p:sp>
      <p:pic>
        <p:nvPicPr>
          <p:cNvPr id="5122" name="Picture 2" descr="C:\Documents and Settings\Зажигалка\Рабочий стол\6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noFill/>
        </p:spPr>
      </p:pic>
      <p:pic>
        <p:nvPicPr>
          <p:cNvPr id="5123" name="Picture 3" descr="C:\Documents and Settings\Зажигалка\Рабочий стол\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9884"/>
            <a:ext cx="9144000" cy="2848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500834"/>
          </a:xfrm>
        </p:spPr>
        <p:txBody>
          <a:bodyPr/>
          <a:lstStyle/>
          <a:p>
            <a:r>
              <a:rPr lang="ru-RU" dirty="0" smtClean="0"/>
              <a:t>Во всем мире увеличивается количество детей и подростков с отклонениями в развитии и поведении. Это требует пристального внимания к проблеме сохранения здоровья и обеспечения условий нормального развития детей, к разработке мер профилактики отклонений в психическом развитии.</a:t>
            </a:r>
            <a:endParaRPr lang="ru-RU" dirty="0"/>
          </a:p>
        </p:txBody>
      </p:sp>
      <p:pic>
        <p:nvPicPr>
          <p:cNvPr id="2050" name="Picture 2" descr="C:\Documents and Settings\Зажигалка\Рабочий стол\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000372"/>
            <a:ext cx="6897705" cy="385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Специальная психология – это отрасль психологии, изучающая людей, для которых характерны отклонения от нормального психического развития, связанные с врожденными или приобретенными дефектами формирования и функционирования центральной нервной </a:t>
            </a:r>
            <a:r>
              <a:rPr lang="ru-RU" dirty="0" smtClean="0"/>
              <a:t>системы.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150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1. </a:t>
            </a:r>
            <a:r>
              <a:rPr lang="ru-RU" dirty="0" smtClean="0"/>
              <a:t>Тифлопсихология </a:t>
            </a:r>
            <a:r>
              <a:rPr lang="ru-RU" dirty="0" smtClean="0"/>
              <a:t>Предметом изучения являются:</a:t>
            </a:r>
          </a:p>
          <a:p>
            <a:r>
              <a:rPr lang="ru-RU" dirty="0" smtClean="0"/>
              <a:t>                                                 а) слепые дети</a:t>
            </a:r>
          </a:p>
          <a:p>
            <a:r>
              <a:rPr lang="ru-RU" dirty="0" smtClean="0"/>
              <a:t>                                                 б) слабовидящие дети</a:t>
            </a:r>
          </a:p>
          <a:p>
            <a:r>
              <a:rPr lang="ru-RU" dirty="0" smtClean="0"/>
              <a:t>2. </a:t>
            </a:r>
            <a:r>
              <a:rPr lang="ru-RU" dirty="0" smtClean="0"/>
              <a:t>Сурдопсихология</a:t>
            </a:r>
            <a:r>
              <a:rPr lang="ru-RU" dirty="0" smtClean="0"/>
              <a:t>  Предметом изучения являются:</a:t>
            </a:r>
          </a:p>
          <a:p>
            <a:r>
              <a:rPr lang="ru-RU" dirty="0" smtClean="0"/>
              <a:t>                                                 а). глухонемые и глухие </a:t>
            </a:r>
          </a:p>
          <a:p>
            <a:r>
              <a:rPr lang="ru-RU" dirty="0" smtClean="0"/>
              <a:t>                                                 б) тугоухие</a:t>
            </a:r>
          </a:p>
          <a:p>
            <a:r>
              <a:rPr lang="ru-RU" dirty="0" smtClean="0"/>
              <a:t>                                                 в) позднооглохшие</a:t>
            </a:r>
          </a:p>
          <a:p>
            <a:r>
              <a:rPr lang="ru-RU" dirty="0" smtClean="0"/>
              <a:t>3. </a:t>
            </a:r>
            <a:r>
              <a:rPr lang="ru-RU" dirty="0" smtClean="0"/>
              <a:t>Олигофрено психология Предметом </a:t>
            </a:r>
            <a:r>
              <a:rPr lang="ru-RU" dirty="0" smtClean="0"/>
              <a:t>изучения являются:</a:t>
            </a:r>
          </a:p>
          <a:p>
            <a:r>
              <a:rPr lang="ru-RU" dirty="0" smtClean="0"/>
              <a:t>                                                 а) </a:t>
            </a:r>
            <a:r>
              <a:rPr lang="ru-RU" dirty="0" smtClean="0"/>
              <a:t>умственнотсталые</a:t>
            </a:r>
            <a:endParaRPr lang="ru-RU" dirty="0" smtClean="0"/>
          </a:p>
          <a:p>
            <a:r>
              <a:rPr lang="ru-RU" dirty="0" smtClean="0"/>
              <a:t>                                                 б) с задержкой психического развития</a:t>
            </a:r>
          </a:p>
          <a:p>
            <a:r>
              <a:rPr lang="ru-RU" dirty="0" smtClean="0"/>
              <a:t>                                                 в) с нарушениями речи</a:t>
            </a:r>
          </a:p>
          <a:p>
            <a:r>
              <a:rPr lang="ru-RU" dirty="0" smtClean="0"/>
              <a:t>4. Патопсихология  Предметом изучения являются: </a:t>
            </a:r>
            <a:br>
              <a:rPr lang="ru-RU" dirty="0" smtClean="0"/>
            </a:br>
            <a:r>
              <a:rPr lang="ru-RU" dirty="0" smtClean="0"/>
              <a:t>                                                 а) распад психического развития </a:t>
            </a:r>
            <a:br>
              <a:rPr lang="ru-RU" dirty="0" smtClean="0"/>
            </a:br>
            <a:r>
              <a:rPr lang="ru-RU" dirty="0" smtClean="0"/>
              <a:t>                                                 б) болезненные свойства личности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/>
          <a:lstStyle/>
          <a:p>
            <a:r>
              <a:rPr lang="ru-RU" dirty="0" smtClean="0"/>
              <a:t>На основании данных специальной психологии строится система обучения и воспитания детей с аномалиями психического развития, профессиональная консультация и профессиональный отбор.</a:t>
            </a:r>
          </a:p>
          <a:p>
            <a:r>
              <a:rPr lang="ru-RU" dirty="0" smtClean="0"/>
              <a:t>Понятие «аномалия развития» входит в круг понятий, объединенных термином </a:t>
            </a:r>
            <a:r>
              <a:rPr lang="ru-RU" dirty="0" err="1" smtClean="0"/>
              <a:t>дизонтогенез</a:t>
            </a:r>
            <a:r>
              <a:rPr lang="ru-RU" dirty="0" smtClean="0"/>
              <a:t> (различные формы нарушения развития индивида).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429784" cy="6858000"/>
          </a:xfrm>
        </p:spPr>
        <p:txBody>
          <a:bodyPr/>
          <a:lstStyle/>
          <a:p>
            <a:r>
              <a:rPr lang="ru-RU" b="1" u="sng" dirty="0" smtClean="0"/>
              <a:t>Задачи специальной психологии: 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/>
              <a:t>. Углубленное изучение особенностей психического развития детей.</a:t>
            </a:r>
          </a:p>
          <a:p>
            <a:r>
              <a:rPr lang="ru-RU" dirty="0" smtClean="0"/>
              <a:t>                                                               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Определение системы адекватных мероприятий коррекционного и развивающего действия.</a:t>
            </a:r>
          </a:p>
          <a:p>
            <a:r>
              <a:rPr lang="ru-RU" dirty="0" smtClean="0"/>
              <a:t>                                                               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Изучение внутренних и внешних факторов отклонений в развитии и поведении.</a:t>
            </a:r>
          </a:p>
          <a:p>
            <a:r>
              <a:rPr lang="ru-RU" dirty="0" smtClean="0"/>
              <a:t>                                                              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4. Разработка приемов и методов диагностики, направленной на определение актуальных возможностей ребенка, а  также  определения зоны ближайшего развития.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-142900"/>
            <a:ext cx="8229600" cy="6452260"/>
          </a:xfrm>
        </p:spPr>
        <p:txBody>
          <a:bodyPr/>
          <a:lstStyle/>
          <a:p>
            <a:r>
              <a:rPr lang="ru-RU" dirty="0" smtClean="0"/>
              <a:t> Исследователи, начиная с Л.С. </a:t>
            </a:r>
            <a:r>
              <a:rPr lang="ru-RU" dirty="0" err="1" smtClean="0"/>
              <a:t>Выготского</a:t>
            </a:r>
            <a:r>
              <a:rPr lang="ru-RU" dirty="0" smtClean="0"/>
              <a:t>, в 20-ых годах ХХ века, установили, что у детей, не имеющих текущего патологического процесса, есть потенциальные возможности компенсации и развития за счет формирования высших психических функций. Эти компенсаторные возможности в условиях коррекции воспитания и обучения сглаживают и в определенной мере устраняют неправильность психического развития у детей.</a:t>
            </a:r>
            <a:endParaRPr lang="ru-RU" dirty="0"/>
          </a:p>
        </p:txBody>
      </p:sp>
      <p:pic>
        <p:nvPicPr>
          <p:cNvPr id="3074" name="Picture 2" descr="C:\Documents and Settings\Зажигалка\Рабочий стол\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860354"/>
            <a:ext cx="4000528" cy="2997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95004"/>
          </a:xfrm>
        </p:spPr>
        <p:txBody>
          <a:bodyPr/>
          <a:lstStyle/>
          <a:p>
            <a:r>
              <a:rPr lang="ru-RU" i="1" u="sng" dirty="0" smtClean="0"/>
              <a:t>Общетеоретические положения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1. Развитие аномального ребенка подчиняется тем же законам, которые характеризуют развитие здорового ребенка.</a:t>
            </a:r>
          </a:p>
          <a:p>
            <a:r>
              <a:rPr lang="ru-RU" dirty="0" smtClean="0"/>
              <a:t>2. У аномального ребенка выделяются разные группы дефектов: первичные, связанные с повреждениями центральной нервной системы; вторичные, отражающие повреждения психического развития в условиях первичного дефекта.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Лебединский В.В. выделил психологические параметры </a:t>
            </a:r>
            <a:r>
              <a:rPr lang="ru-RU" dirty="0" err="1" smtClean="0"/>
              <a:t>дизонтогенеза</a:t>
            </a:r>
            <a:r>
              <a:rPr lang="ru-RU" dirty="0" smtClean="0"/>
              <a:t>, позволяющие определять механизмы нарушения психического развития.</a:t>
            </a:r>
          </a:p>
          <a:p>
            <a:r>
              <a:rPr lang="ru-RU" dirty="0" smtClean="0"/>
              <a:t>        1. Функциональная локализация нарушения. В зависимости от нее выделяют два вида дефектов:</a:t>
            </a:r>
          </a:p>
          <a:p>
            <a:r>
              <a:rPr lang="ru-RU" dirty="0" smtClean="0"/>
              <a:t>                           а) частный, обусловленный нарушением или недостатком отдельных функций (например, речи);</a:t>
            </a:r>
          </a:p>
          <a:p>
            <a:r>
              <a:rPr lang="ru-RU" dirty="0" smtClean="0"/>
              <a:t>                           б) общий, связанный с нарушением регуляторных подкорковых и корковых систем головного мозга</a:t>
            </a:r>
          </a:p>
          <a:p>
            <a:r>
              <a:rPr lang="ru-RU" dirty="0" smtClean="0"/>
              <a:t>        2. Время нарушения. Чем раньше произошло поражение, тем вероятнее недоразвитие функции, при позднем поражении возникает явление распада психических функций.</a:t>
            </a:r>
          </a:p>
          <a:p>
            <a:endParaRPr lang="ru-RU" dirty="0"/>
          </a:p>
        </p:txBody>
      </p:sp>
      <p:pic>
        <p:nvPicPr>
          <p:cNvPr id="4098" name="Picture 2" descr="C:\Documents and Settings\Зажигалка\Рабочий стол\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052598" y="-1195109"/>
            <a:ext cx="1610309" cy="40005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276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Введение в специальную психологию и педагогику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специальную психологию и педагогику</dc:title>
  <dc:creator>Илич</dc:creator>
  <cp:lastModifiedBy>Илич</cp:lastModifiedBy>
  <cp:revision>4</cp:revision>
  <dcterms:created xsi:type="dcterms:W3CDTF">2011-12-19T15:12:57Z</dcterms:created>
  <dcterms:modified xsi:type="dcterms:W3CDTF">2011-12-19T15:45:37Z</dcterms:modified>
</cp:coreProperties>
</file>